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7"/>
  </p:notesMasterIdLst>
  <p:sldIdLst>
    <p:sldId id="488" r:id="rId3"/>
    <p:sldId id="489" r:id="rId4"/>
    <p:sldId id="536" r:id="rId5"/>
    <p:sldId id="490" r:id="rId6"/>
    <p:sldId id="491" r:id="rId7"/>
    <p:sldId id="492" r:id="rId8"/>
    <p:sldId id="493" r:id="rId9"/>
    <p:sldId id="494" r:id="rId10"/>
    <p:sldId id="495" r:id="rId11"/>
    <p:sldId id="496" r:id="rId12"/>
    <p:sldId id="535" r:id="rId13"/>
    <p:sldId id="537" r:id="rId14"/>
    <p:sldId id="538" r:id="rId15"/>
    <p:sldId id="497" r:id="rId16"/>
    <p:sldId id="498" r:id="rId17"/>
    <p:sldId id="499" r:id="rId18"/>
    <p:sldId id="500" r:id="rId19"/>
    <p:sldId id="501" r:id="rId20"/>
    <p:sldId id="507" r:id="rId21"/>
    <p:sldId id="508" r:id="rId22"/>
    <p:sldId id="510" r:id="rId23"/>
    <p:sldId id="509" r:id="rId24"/>
    <p:sldId id="502" r:id="rId25"/>
    <p:sldId id="504" r:id="rId26"/>
    <p:sldId id="503" r:id="rId27"/>
    <p:sldId id="506" r:id="rId28"/>
    <p:sldId id="505" r:id="rId29"/>
    <p:sldId id="531" r:id="rId30"/>
    <p:sldId id="534" r:id="rId31"/>
    <p:sldId id="511" r:id="rId32"/>
    <p:sldId id="539" r:id="rId33"/>
    <p:sldId id="512" r:id="rId34"/>
    <p:sldId id="513" r:id="rId35"/>
    <p:sldId id="540" r:id="rId36"/>
    <p:sldId id="541" r:id="rId37"/>
    <p:sldId id="514" r:id="rId38"/>
    <p:sldId id="515" r:id="rId39"/>
    <p:sldId id="516" r:id="rId40"/>
    <p:sldId id="517" r:id="rId41"/>
    <p:sldId id="518" r:id="rId42"/>
    <p:sldId id="519" r:id="rId43"/>
    <p:sldId id="520" r:id="rId44"/>
    <p:sldId id="528" r:id="rId45"/>
    <p:sldId id="529" r:id="rId46"/>
    <p:sldId id="530" r:id="rId47"/>
    <p:sldId id="522" r:id="rId48"/>
    <p:sldId id="532" r:id="rId49"/>
    <p:sldId id="533" r:id="rId50"/>
    <p:sldId id="523" r:id="rId51"/>
    <p:sldId id="542" r:id="rId52"/>
    <p:sldId id="525" r:id="rId53"/>
    <p:sldId id="526" r:id="rId54"/>
    <p:sldId id="527" r:id="rId55"/>
    <p:sldId id="36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75178" autoAdjust="0"/>
  </p:normalViewPr>
  <p:slideViewPr>
    <p:cSldViewPr snapToGrid="0">
      <p:cViewPr varScale="1">
        <p:scale>
          <a:sx n="64" d="100"/>
          <a:sy n="64" d="100"/>
        </p:scale>
        <p:origin x="667"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6671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As the report is processed through various filters on its path from the DVM to the final report output, the GRE creates XML output files. You can use these files to perform operations on the intermediary data, for example, to produce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my opinion this feature is useful for anyone wanting to process the output of a report with other tools. </a:t>
            </a:r>
            <a:br>
              <a:rPr lang="en-US" sz="2000" dirty="0"/>
            </a:br>
            <a:r>
              <a:rPr lang="en-US" sz="2000" dirty="0"/>
              <a:t>It also gives great insight on the inner workings of the pipe (how things are transformed from one format to another). For example the "Document Model XML" for </a:t>
            </a:r>
            <a:r>
              <a:rPr lang="en-US" sz="2000" dirty="0" err="1"/>
              <a:t>OrderReport</a:t>
            </a:r>
            <a:r>
              <a:rPr lang="en-US" sz="2000" dirty="0"/>
              <a:t> is very interesting. If you run the OrderReport.4rp you will see only the variables that are used in the report as a data stream. If you run one of the charts then it may be surprising how few variables are actually used to render the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US" sz="1200" b="0" i="0" kern="1200" dirty="0">
                <a:solidFill>
                  <a:schemeClr val="tx1"/>
                </a:solidFill>
                <a:effectLst/>
                <a:latin typeface="+mn-lt"/>
                <a:ea typeface="+mn-ea"/>
                <a:cs typeface="+mn-cs"/>
              </a:rPr>
              <a:t>Input XML: The XML as provided by the 4gl application. The Input XML file is identical to the files obtained by </a:t>
            </a:r>
            <a:r>
              <a:rPr lang="en-US" sz="1200" b="0" i="0" kern="1200" dirty="0" err="1">
                <a:solidFill>
                  <a:schemeClr val="tx1"/>
                </a:solidFill>
                <a:effectLst/>
                <a:latin typeface="+mn-lt"/>
                <a:ea typeface="+mn-ea"/>
                <a:cs typeface="+mn-cs"/>
              </a:rPr>
              <a:t>callingfgl_report_createProcessLevelDataFile</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fgl_report_setProcessLevelDataFile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PXML: A document in the </a:t>
            </a:r>
            <a:r>
              <a:rPr lang="en-US" sz="1200" b="0" i="0" kern="1200" dirty="0" err="1">
                <a:solidFill>
                  <a:schemeClr val="tx1"/>
                </a:solidFill>
                <a:effectLst/>
                <a:latin typeface="+mn-lt"/>
                <a:ea typeface="+mn-ea"/>
                <a:cs typeface="+mn-cs"/>
              </a:rPr>
              <a:t>Genero</a:t>
            </a:r>
            <a:r>
              <a:rPr lang="en-US" sz="1200" b="0" i="0" kern="1200" dirty="0">
                <a:solidFill>
                  <a:schemeClr val="tx1"/>
                </a:solidFill>
                <a:effectLst/>
                <a:latin typeface="+mn-lt"/>
                <a:ea typeface="+mn-ea"/>
                <a:cs typeface="+mn-cs"/>
              </a:rPr>
              <a:t> Report Writer PXML Expression language.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a:t>
            </a:r>
            <a:r>
              <a:rPr lang="en-US" dirty="0" err="1"/>
              <a:t>OrderReport</a:t>
            </a:r>
            <a:r>
              <a:rPr lang="en-US" dirty="0"/>
              <a:t> demo</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14113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26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Add a new date format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9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 the past complex process if one wanted to display </a:t>
            </a:r>
            <a:r>
              <a:rPr lang="en-US" sz="1050" dirty="0" err="1"/>
              <a:t>richtext</a:t>
            </a:r>
            <a:r>
              <a:rPr lang="en-US" sz="1050" dirty="0"/>
              <a:t> from GDC in an HTMLBOX. Now we provide a way that works without quirks for both GDC and GBC. But we are not attempting to write a Browser (that is an impossibly large task for us).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are not attempting to write a Browser (that is an impossibly large task for us). </a:t>
            </a:r>
          </a:p>
          <a:p>
            <a:r>
              <a:rPr lang="en-US" sz="1050" dirty="0"/>
              <a:t>WIP: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r>
              <a:rPr lang="en-US" sz="1200" b="1" kern="1200" dirty="0">
                <a:solidFill>
                  <a:schemeClr val="tx1"/>
                </a:solidFill>
                <a:effectLst/>
                <a:latin typeface="+mn-lt"/>
                <a:ea typeface="+mn-ea"/>
                <a:cs typeface="+mn-cs"/>
              </a:rPr>
              <a:t>500 file PDF batch completed in 17 seconds rather</a:t>
            </a:r>
            <a:r>
              <a:rPr lang="en-US" sz="1200" kern="1200" dirty="0">
                <a:solidFill>
                  <a:schemeClr val="tx1"/>
                </a:solidFill>
                <a:effectLst/>
                <a:latin typeface="+mn-lt"/>
                <a:ea typeface="+mn-ea"/>
                <a:cs typeface="+mn-cs"/>
              </a:rPr>
              <a:t> then in </a:t>
            </a:r>
            <a:r>
              <a:rPr lang="en-US" sz="1200" b="1" kern="1200" dirty="0">
                <a:solidFill>
                  <a:schemeClr val="tx1"/>
                </a:solidFill>
                <a:effectLst/>
                <a:latin typeface="+mn-lt"/>
                <a:ea typeface="+mn-ea"/>
                <a:cs typeface="+mn-cs"/>
              </a:rPr>
              <a:t>7 minutes” – APAC customer</a:t>
            </a:r>
            <a:endParaRPr lang="en-US"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a:t>
            </a:r>
            <a:r>
              <a:rPr lang="en-US" sz="2000" kern="0" dirty="0" err="1"/>
              <a:t>fgl_report_configureDistributedProcessing</a:t>
            </a:r>
            <a:r>
              <a:rPr lang="en-US" sz="2000" kern="0" dirty="0"/>
              <a:t> works</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383415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3584973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3172492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212038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540282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1923897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101226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1296047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1832830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on the proper area to GroupBy</a:t>
            </a:r>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146878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211629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2080682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Use template</a:t>
            </a:r>
          </a:p>
          <a:p>
            <a:r>
              <a:rPr lang="en-US" sz="2000" dirty="0" err="1"/>
              <a:t>orderline.orders.shipfirstname.trim</a:t>
            </a:r>
            <a:r>
              <a:rPr lang="en-US" sz="2000" dirty="0"/>
              <a:t>()+" "+</a:t>
            </a:r>
            <a:r>
              <a:rPr lang="en-US" sz="2000" dirty="0" err="1"/>
              <a:t>orderline.orders.shiplastname.trim</a:t>
            </a:r>
            <a:r>
              <a:rPr lang="en-US" sz="2000" dirty="0"/>
              <a:t>()</a:t>
            </a:r>
          </a:p>
          <a:p>
            <a:r>
              <a:rPr lang="en-US" sz="2000" dirty="0" err="1"/>
              <a:t>orderline.lineitem.unitprice</a:t>
            </a:r>
            <a:endParaRPr lang="en-US" sz="2000" dirty="0"/>
          </a:p>
          <a:p>
            <a:r>
              <a:rPr lang="en-US" sz="2000" dirty="0" err="1"/>
              <a:t>orderline.category.catname.trim</a:t>
            </a:r>
            <a:r>
              <a:rPr lang="en-US" sz="2000" dirty="0"/>
              <a:t>()</a:t>
            </a:r>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3168868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 used some templates, just  quick overview of what I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Our templates are professionally made and should cater for most of the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 favor approach 2 over 1 because I think that although it is more work, it is simpler work than example 1. It is work that the customers are familiar with. Approach 1 works only for the case of a simple list report. If you make a more complex template from scratch (option 1) then you have to learn new things and it takes a lot of knowledge to do some of the advanced features in the existing templates (take for example the grouped list template or the form list template). I would take users a very long time to figure out how to do them that is why I would not send them down this path unless they took a training on the topic. I think that structure wise we provide most of what is needed for standard reports. Customer designs do not change this structure. The changes are in the colors, the fields and the positions but not in the general workings. So if they go down path 2 then they can derive custom designs from all the existing templates without having to know how to make new schemas and how "crystallization" in RTL expressions works and how the TEMPLATEFIELD object works and more. </a:t>
            </a:r>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762462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374565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44</a:t>
            </a:fld>
            <a:endParaRPr lang="en-US" dirty="0"/>
          </a:p>
        </p:txBody>
      </p:sp>
    </p:spTree>
    <p:extLst>
      <p:ext uri="{BB962C8B-B14F-4D97-AF65-F5344CB8AC3E}">
        <p14:creationId xmlns:p14="http://schemas.microsoft.com/office/powerpoint/2010/main" val="15157705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45</a:t>
            </a:fld>
            <a:endParaRPr lang="en-US" dirty="0"/>
          </a:p>
        </p:txBody>
      </p:sp>
    </p:spTree>
    <p:extLst>
      <p:ext uri="{BB962C8B-B14F-4D97-AF65-F5344CB8AC3E}">
        <p14:creationId xmlns:p14="http://schemas.microsoft.com/office/powerpoint/2010/main" val="2569339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46</a:t>
            </a:fld>
            <a:endParaRPr lang="en-US" dirty="0"/>
          </a:p>
        </p:txBody>
      </p:sp>
    </p:spTree>
    <p:extLst>
      <p:ext uri="{BB962C8B-B14F-4D97-AF65-F5344CB8AC3E}">
        <p14:creationId xmlns:p14="http://schemas.microsoft.com/office/powerpoint/2010/main" val="1948930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47</a:t>
            </a:fld>
            <a:endParaRPr lang="en-US" dirty="0"/>
          </a:p>
        </p:txBody>
      </p:sp>
    </p:spTree>
    <p:extLst>
      <p:ext uri="{BB962C8B-B14F-4D97-AF65-F5344CB8AC3E}">
        <p14:creationId xmlns:p14="http://schemas.microsoft.com/office/powerpoint/2010/main" val="1037963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48</a:t>
            </a:fld>
            <a:endParaRPr lang="en-US" dirty="0"/>
          </a:p>
        </p:txBody>
      </p:sp>
    </p:spTree>
    <p:extLst>
      <p:ext uri="{BB962C8B-B14F-4D97-AF65-F5344CB8AC3E}">
        <p14:creationId xmlns:p14="http://schemas.microsoft.com/office/powerpoint/2010/main" val="198130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49</a:t>
            </a:fld>
            <a:endParaRPr lang="en-US" dirty="0"/>
          </a:p>
        </p:txBody>
      </p:sp>
    </p:spTree>
    <p:extLst>
      <p:ext uri="{BB962C8B-B14F-4D97-AF65-F5344CB8AC3E}">
        <p14:creationId xmlns:p14="http://schemas.microsoft.com/office/powerpoint/2010/main" val="86936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50</a:t>
            </a:fld>
            <a:endParaRPr lang="en-US" dirty="0"/>
          </a:p>
        </p:txBody>
      </p:sp>
    </p:spTree>
    <p:extLst>
      <p:ext uri="{BB962C8B-B14F-4D97-AF65-F5344CB8AC3E}">
        <p14:creationId xmlns:p14="http://schemas.microsoft.com/office/powerpoint/2010/main" val="3698018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51</a:t>
            </a:fld>
            <a:endParaRPr lang="en-US" dirty="0"/>
          </a:p>
        </p:txBody>
      </p:sp>
    </p:spTree>
    <p:extLst>
      <p:ext uri="{BB962C8B-B14F-4D97-AF65-F5344CB8AC3E}">
        <p14:creationId xmlns:p14="http://schemas.microsoft.com/office/powerpoint/2010/main" val="1141888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52</a:t>
            </a:fld>
            <a:endParaRPr lang="en-US" dirty="0"/>
          </a:p>
        </p:txBody>
      </p:sp>
    </p:spTree>
    <p:extLst>
      <p:ext uri="{BB962C8B-B14F-4D97-AF65-F5344CB8AC3E}">
        <p14:creationId xmlns:p14="http://schemas.microsoft.com/office/powerpoint/2010/main" val="4108479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53</a:t>
            </a:fld>
            <a:endParaRPr lang="en-US" dirty="0"/>
          </a:p>
        </p:txBody>
      </p:sp>
    </p:spTree>
    <p:extLst>
      <p:ext uri="{BB962C8B-B14F-4D97-AF65-F5344CB8AC3E}">
        <p14:creationId xmlns:p14="http://schemas.microsoft.com/office/powerpoint/2010/main" val="6608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Limitation in ‘classic’ reports: </a:t>
            </a:r>
            <a:r>
              <a:rPr lang="en-US" dirty="0"/>
              <a:t>to group , order and aggregate more than once per report</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We introduced them because there is no other way to group , order and aggregate more than once per report (you can do as many for loops as you like but then you have to compute the groupings by yourself and there is no automatic BEFORE GROUP or GROUP SUM().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Can </a:t>
            </a:r>
            <a:r>
              <a:rPr lang="en-US" dirty="0"/>
              <a:t>contains multiple, potentially adjacent, grouped repetitions (e.g. a grouped list of customers grouped by areas followed by a list of products grouped by types).</a:t>
            </a:r>
            <a:endParaRPr lang="en-US" sz="12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t>
            </a:r>
            <a:r>
              <a:rPr lang="fr-FR" sz="1100" kern="0" dirty="0">
                <a:latin typeface="Century Gothic"/>
              </a:rPr>
              <a:t>asterReportInlined.</a:t>
            </a:r>
            <a:r>
              <a:rPr lang="en-US" sz="1100" kern="0" dirty="0">
                <a:latin typeface="Century Gothic"/>
              </a:rPr>
              <a:t>4rp demo provided</a:t>
            </a:r>
            <a:endParaRPr lang="fr-FR" sz="1100" kern="0" dirty="0">
              <a:latin typeface="Century Gothic"/>
            </a:endParaRPr>
          </a:p>
          <a:p>
            <a:endParaRPr lang="en-US" sz="1100" dirty="0"/>
          </a:p>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560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47C-74A0-417A-AC4B-9B3447B7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78519-EDE2-4937-93BB-E48655E1B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E6BF8-3FD0-4F9E-A762-2831E643BBAE}"/>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655A828A-6B88-4A8D-9333-1120F6C8E5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D7223-80EE-4F6F-B24D-5EAA1649B40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55743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D105-1A44-4052-B3A4-9CE55B2AF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8AAE7F-F139-4C37-94B9-3F29C8724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B62C-FF8C-4819-893F-FB7BBA88C833}"/>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79028FC0-3FA7-4823-8D40-39587A2D37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FF9907-D12A-4819-8B78-7568DC4748B8}"/>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3490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73CE7-2141-4567-ABB1-4BF57BFBB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6208F9-15FE-4585-AE9F-50E16C3CA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CED76-878B-4708-82ED-1D6B9D18D60E}"/>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A7BB35A3-B0E0-4B15-97FA-E6C027C08A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FA8-AD36-4979-A06C-2F2A61784E5B}"/>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94959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F9B-A6A5-43CF-8B18-4FB6152A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5350F-6FA1-4A0D-8FDD-31AF323219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E72E2-8B06-4F62-B272-F3EFEEC47979}"/>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2E200406-7CAA-4EFE-80F2-9D8A6BA336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D1B5A-1E82-460D-84DD-EF4B0C6BDC2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3099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9/30/2019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A570-2042-463E-8A71-4ACD81D2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ADE3C-43C0-45FD-8D06-B8880F47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E03F-4F3A-4F50-87D4-8E97A14A3544}"/>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424E4FF8-C6D5-4733-A5B7-22BCCE95C8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95B533-7738-4EAB-A349-97A7269A8E6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613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060-50C1-4D6A-9D1E-1571B0B29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08159-C70D-4E7E-A7B1-2050483C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A3BD4-B566-4D3A-B0C7-8DEC917B3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71DE9-E877-473A-8ACF-6694178AB451}"/>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6" name="Footer Placeholder 5">
            <a:extLst>
              <a:ext uri="{FF2B5EF4-FFF2-40B4-BE49-F238E27FC236}">
                <a16:creationId xmlns:a16="http://schemas.microsoft.com/office/drawing/2014/main" id="{90C33C17-E753-40D2-96AA-7F9FD874E8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FAEAA2-E620-46D1-B6AC-0BE787F80DB7}"/>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82075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5D4D-3FEC-4242-830B-6666B8066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3CEAB-F863-47AB-B2DB-04E056E2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BCEFE-55DD-41B2-985C-238C78141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42F00-72B4-4DE8-A55E-E8966F134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8C4E2-FC4F-445B-9C7D-234DE50C8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4122-AF67-499A-A225-016E30A2AA0C}"/>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8" name="Footer Placeholder 7">
            <a:extLst>
              <a:ext uri="{FF2B5EF4-FFF2-40B4-BE49-F238E27FC236}">
                <a16:creationId xmlns:a16="http://schemas.microsoft.com/office/drawing/2014/main" id="{E7D1A8FD-318A-4A9B-A17E-9460409CE7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7B7A65-D40A-4A6C-AB3D-FB16DD22051F}"/>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42813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85AF-48AB-4829-BAE4-01E14EBA0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F68FC-F5EC-4DF2-A33F-7EBE708855B2}"/>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4" name="Footer Placeholder 3">
            <a:extLst>
              <a:ext uri="{FF2B5EF4-FFF2-40B4-BE49-F238E27FC236}">
                <a16:creationId xmlns:a16="http://schemas.microsoft.com/office/drawing/2014/main" id="{91BFE02F-E2EB-46BC-89B7-444920CFEE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56E8E4-79D0-4EF7-83AD-DF44B2B01313}"/>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4565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288BB-CF7F-4801-954C-7FCF04499FA0}"/>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3" name="Footer Placeholder 2">
            <a:extLst>
              <a:ext uri="{FF2B5EF4-FFF2-40B4-BE49-F238E27FC236}">
                <a16:creationId xmlns:a16="http://schemas.microsoft.com/office/drawing/2014/main" id="{D0D9F4F4-A5C5-4DD4-A7F2-7FC37A0373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79C1C1-C6A2-494F-A04C-D09FF98FBDC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781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F039-6706-4DDB-A4BD-B331CD84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563F1-F9D3-43FA-BD81-51ECDBCBD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BA02E-DC0D-4562-BD04-46D8CE09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B12E-D940-4715-8BE5-C1C6B2F2C644}"/>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6" name="Footer Placeholder 5">
            <a:extLst>
              <a:ext uri="{FF2B5EF4-FFF2-40B4-BE49-F238E27FC236}">
                <a16:creationId xmlns:a16="http://schemas.microsoft.com/office/drawing/2014/main" id="{38A99A96-4D84-45D8-B763-2E1A6F8EA5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D01DAD-1702-4904-98C3-807E538C6C4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035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EF6-AAF0-413A-8C1C-0AFD8247C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A1BB-F6A8-4442-874D-7A6AC4C85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02CDB-E301-48E4-ADAB-586DF9CC3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0EED-29C7-4B88-BDFD-DB5338525B83}"/>
              </a:ext>
            </a:extLst>
          </p:cNvPr>
          <p:cNvSpPr>
            <a:spLocks noGrp="1"/>
          </p:cNvSpPr>
          <p:nvPr>
            <p:ph type="dt" sz="half" idx="10"/>
          </p:nvPr>
        </p:nvSpPr>
        <p:spPr/>
        <p:txBody>
          <a:bodyPr/>
          <a:lstStyle/>
          <a:p>
            <a:fld id="{45A4ABA7-002A-42A3-9A37-518CCF4DE393}" type="datetimeFigureOut">
              <a:rPr lang="en-US" smtClean="0"/>
              <a:t>9/30/2019</a:t>
            </a:fld>
            <a:endParaRPr lang="en-US" dirty="0"/>
          </a:p>
        </p:txBody>
      </p:sp>
      <p:sp>
        <p:nvSpPr>
          <p:cNvPr id="6" name="Footer Placeholder 5">
            <a:extLst>
              <a:ext uri="{FF2B5EF4-FFF2-40B4-BE49-F238E27FC236}">
                <a16:creationId xmlns:a16="http://schemas.microsoft.com/office/drawing/2014/main" id="{40295663-01DF-4CE6-8969-7EC085342B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CF07C-6CA1-4044-B5D4-C26E800D9785}"/>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204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9A659-060C-469D-AC31-989BE58B9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0BFFEC-2553-44E2-A05D-39D5106BA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C40C-71D2-44BF-8415-E7A2AFBFE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4ABA7-002A-42A3-9A37-518CCF4DE393}" type="datetimeFigureOut">
              <a:rPr lang="en-US" smtClean="0"/>
              <a:t>9/30/2019</a:t>
            </a:fld>
            <a:endParaRPr lang="en-US" dirty="0"/>
          </a:p>
        </p:txBody>
      </p:sp>
      <p:sp>
        <p:nvSpPr>
          <p:cNvPr id="5" name="Footer Placeholder 4">
            <a:extLst>
              <a:ext uri="{FF2B5EF4-FFF2-40B4-BE49-F238E27FC236}">
                <a16:creationId xmlns:a16="http://schemas.microsoft.com/office/drawing/2014/main" id="{FACE834F-E8ED-47B0-B7F5-BC4B36871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A55E6-B24C-4B24-B022-7BB42DB0B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F39E6-9304-4DC7-822F-BE2377C4B5D0}" type="slidenum">
              <a:rPr lang="en-US" smtClean="0"/>
              <a:t>‹#›</a:t>
            </a:fld>
            <a:endParaRPr lang="en-US" dirty="0"/>
          </a:p>
        </p:txBody>
      </p:sp>
    </p:spTree>
    <p:extLst>
      <p:ext uri="{BB962C8B-B14F-4D97-AF65-F5344CB8AC3E}">
        <p14:creationId xmlns:p14="http://schemas.microsoft.com/office/powerpoint/2010/main" val="3123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jpe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4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5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hyperlink" Target="https://github.com/FourJsLG/WWDC2019_BO_A3_GRW" TargetMode="External"/><Relationship Id="rId5" Type="http://schemas.openxmlformats.org/officeDocument/2006/relationships/image" Target="../media/image6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65.jp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Non-process-level XML files creation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min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When producing documents, GRE creates intermediate XML output files</a:t>
            </a:r>
          </a:p>
          <a:p>
            <a:r>
              <a:rPr lang="en-US" dirty="0"/>
              <a:t>A few more options available to ‘</a:t>
            </a:r>
            <a:r>
              <a:rPr lang="en-US" dirty="0" err="1"/>
              <a:t>fgl_report_selectDevice</a:t>
            </a:r>
            <a:r>
              <a:rPr lang="en-US" dirty="0"/>
              <a:t>’</a:t>
            </a:r>
          </a:p>
          <a:p>
            <a:pPr lvl="1"/>
            <a:r>
              <a:rPr lang="en-US" dirty="0"/>
              <a:t>From Input XML to PXML</a:t>
            </a:r>
          </a:p>
          <a:p>
            <a:pPr lvl="1"/>
            <a:r>
              <a:rPr lang="en-US" dirty="0"/>
              <a:t>The output file can be specified calling </a:t>
            </a:r>
            <a:r>
              <a:rPr lang="en-US" dirty="0" err="1"/>
              <a:t>fgl_report_setOutputFileName</a:t>
            </a:r>
            <a:r>
              <a:rPr lang="en-US" dirty="0"/>
              <a:t>()</a:t>
            </a:r>
          </a:p>
          <a:p>
            <a:r>
              <a:rPr lang="en-US" dirty="0"/>
              <a:t>Useful if in need to process the output of a report with other tools</a:t>
            </a:r>
          </a:p>
        </p:txBody>
      </p:sp>
      <p:pic>
        <p:nvPicPr>
          <p:cNvPr id="1026" name="Picture 2" descr="Image result for xml logo icon">
            <a:extLst>
              <a:ext uri="{FF2B5EF4-FFF2-40B4-BE49-F238E27FC236}">
                <a16:creationId xmlns:a16="http://schemas.microsoft.com/office/drawing/2014/main" id="{85596D20-999D-42A3-8FE6-2E0AF8C8D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2216" y="152401"/>
            <a:ext cx="768537" cy="768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6EA90F7D-78CA-4C0A-8BCB-E61407859194}"/>
              </a:ext>
            </a:extLst>
          </p:cNvPr>
          <p:cNvPicPr>
            <a:picLocks noChangeAspect="1"/>
          </p:cNvPicPr>
          <p:nvPr/>
        </p:nvPicPr>
        <p:blipFill>
          <a:blip r:embed="rId7"/>
          <a:stretch>
            <a:fillRect/>
          </a:stretch>
        </p:blipFill>
        <p:spPr>
          <a:xfrm>
            <a:off x="7438931" y="3425870"/>
            <a:ext cx="4177553" cy="2458514"/>
          </a:xfrm>
          <a:prstGeom prst="rect">
            <a:avLst/>
          </a:prstGeom>
        </p:spPr>
      </p:pic>
    </p:spTree>
    <p:extLst>
      <p:ext uri="{BB962C8B-B14F-4D97-AF65-F5344CB8AC3E}">
        <p14:creationId xmlns:p14="http://schemas.microsoft.com/office/powerpoint/2010/main" val="223803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Paragraph</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Propagating or composed container will create a new line if the paragraph width is exceeded</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Text</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Similar to a </a:t>
            </a:r>
            <a:r>
              <a:rPr kumimoji="0" lang="en-US" sz="2000" b="0" i="0" u="none" strike="noStrike" kern="1200" cap="none" spc="0" normalizeH="0" baseline="0" noProof="0" dirty="0" err="1">
                <a:ln>
                  <a:noFill/>
                </a:ln>
                <a:solidFill>
                  <a:srgbClr val="02A3CE"/>
                </a:solidFill>
                <a:effectLst/>
                <a:uLnTx/>
                <a:uFillTx/>
                <a:latin typeface="Calibri Light" panose="020F0302020204030204"/>
                <a:ea typeface="+mn-ea"/>
                <a:cs typeface="+mn-cs"/>
              </a:rPr>
              <a:t>WordBox</a:t>
            </a: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 but can only be used a child of a Paragraph</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endParaRP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Break </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Allows you to insert a break in the parent propagating container</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With a Paragraph this has the effect of forcing a new line.</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59B585-71DE-4BA2-9A4B-A5044A176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667" y="1487942"/>
            <a:ext cx="2159111" cy="1358970"/>
          </a:xfrm>
          <a:prstGeom prst="rect">
            <a:avLst/>
          </a:prstGeom>
        </p:spPr>
      </p:pic>
      <p:pic>
        <p:nvPicPr>
          <p:cNvPr id="13" name="Picture 12">
            <a:extLst>
              <a:ext uri="{FF2B5EF4-FFF2-40B4-BE49-F238E27FC236}">
                <a16:creationId xmlns:a16="http://schemas.microsoft.com/office/drawing/2014/main" id="{C94ADCB5-8593-42BF-9601-08AF6886A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8682" y="2167427"/>
            <a:ext cx="7175869" cy="3264068"/>
          </a:xfrm>
          <a:prstGeom prst="rect">
            <a:avLst/>
          </a:prstGeom>
        </p:spPr>
      </p:pic>
    </p:spTree>
    <p:extLst>
      <p:ext uri="{BB962C8B-B14F-4D97-AF65-F5344CB8AC3E}">
        <p14:creationId xmlns:p14="http://schemas.microsoft.com/office/powerpoint/2010/main" val="311111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Provided to render rich text input from the ‘</a:t>
            </a:r>
            <a:r>
              <a:rPr lang="en-US" dirty="0" err="1"/>
              <a:t>fglrichtext</a:t>
            </a:r>
            <a:r>
              <a:rPr lang="en-US" dirty="0"/>
              <a:t>’ Web Component into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pic>
        <p:nvPicPr>
          <p:cNvPr id="7" name="Picture 6">
            <a:extLst>
              <a:ext uri="{FF2B5EF4-FFF2-40B4-BE49-F238E27FC236}">
                <a16:creationId xmlns:a16="http://schemas.microsoft.com/office/drawing/2014/main" id="{1B2E5EB9-C06A-484E-9491-A5BB7A72DD0F}"/>
              </a:ext>
            </a:extLst>
          </p:cNvPr>
          <p:cNvPicPr>
            <a:picLocks noChangeAspect="1"/>
          </p:cNvPicPr>
          <p:nvPr/>
        </p:nvPicPr>
        <p:blipFill>
          <a:blip r:embed="rId9"/>
          <a:stretch>
            <a:fillRect/>
          </a:stretch>
        </p:blipFill>
        <p:spPr>
          <a:xfrm>
            <a:off x="6650798" y="4475983"/>
            <a:ext cx="5092967" cy="2146217"/>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Considerations/Limitations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Laurent Galais</a:t>
            </a:r>
          </a:p>
          <a:p>
            <a:pPr lvl="1"/>
            <a:r>
              <a:rPr lang="fr-FR" kern="0" dirty="0"/>
              <a:t>Services &amp; Support Manager, US &amp; Canada</a:t>
            </a:r>
          </a:p>
          <a:p>
            <a:pPr lvl="1"/>
            <a:r>
              <a:rPr lang="fr-FR" kern="0" dirty="0"/>
              <a:t>Located in Dallas, TX</a:t>
            </a:r>
          </a:p>
          <a:p>
            <a:pPr lvl="1"/>
            <a:r>
              <a:rPr lang="fr-FR" kern="0" dirty="0"/>
              <a:t>Working for Four Js since 1998</a:t>
            </a:r>
          </a:p>
          <a:p>
            <a:pPr lvl="1"/>
            <a:r>
              <a:rPr lang="fr-FR" kern="0" dirty="0"/>
              <a:t>Transferred in the US in 2002</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Who am I</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endParaRPr lang="fr-FR" sz="1400" b="0" kern="0" dirty="0"/>
          </a:p>
        </p:txBody>
      </p:sp>
      <p:pic>
        <p:nvPicPr>
          <p:cNvPr id="1026" name="Picture 2" descr="Image result for lg logo">
            <a:extLst>
              <a:ext uri="{FF2B5EF4-FFF2-40B4-BE49-F238E27FC236}">
                <a16:creationId xmlns:a16="http://schemas.microsoft.com/office/drawing/2014/main" id="{D1983899-ECB1-47AE-B2E3-ABAEC4D95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6982" y="185700"/>
            <a:ext cx="1548279" cy="86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GRESERVER</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3221463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6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Architecture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7FD55A-B095-4FCC-A607-76957401D6ED}"/>
              </a:ext>
            </a:extLst>
          </p:cNvPr>
          <p:cNvPicPr>
            <a:picLocks noChangeAspect="1"/>
          </p:cNvPicPr>
          <p:nvPr/>
        </p:nvPicPr>
        <p:blipFill>
          <a:blip r:embed="rId6"/>
          <a:stretch>
            <a:fillRect/>
          </a:stretch>
        </p:blipFill>
        <p:spPr>
          <a:xfrm>
            <a:off x="1715018" y="1389835"/>
            <a:ext cx="9197788" cy="4260556"/>
          </a:xfrm>
          <a:prstGeom prst="rect">
            <a:avLst/>
          </a:prstGeom>
        </p:spPr>
      </p:pic>
    </p:spTree>
    <p:extLst>
      <p:ext uri="{BB962C8B-B14F-4D97-AF65-F5344CB8AC3E}">
        <p14:creationId xmlns:p14="http://schemas.microsoft.com/office/powerpoint/2010/main" val="228007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52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Input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EC662B-9D19-4958-AE12-3B03815CE42A}"/>
              </a:ext>
            </a:extLst>
          </p:cNvPr>
          <p:cNvPicPr>
            <a:picLocks noChangeAspect="1"/>
          </p:cNvPicPr>
          <p:nvPr/>
        </p:nvPicPr>
        <p:blipFill>
          <a:blip r:embed="rId5"/>
          <a:stretch>
            <a:fillRect/>
          </a:stretch>
        </p:blipFill>
        <p:spPr>
          <a:xfrm>
            <a:off x="2796769" y="1309046"/>
            <a:ext cx="6874685" cy="4239908"/>
          </a:xfrm>
          <a:prstGeom prst="rect">
            <a:avLst/>
          </a:prstGeom>
        </p:spPr>
      </p:pic>
    </p:spTree>
    <p:extLst>
      <p:ext uri="{BB962C8B-B14F-4D97-AF65-F5344CB8AC3E}">
        <p14:creationId xmlns:p14="http://schemas.microsoft.com/office/powerpoint/2010/main" val="284913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Transformed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503A64-3985-4E58-B12F-817F0C7131A6}"/>
              </a:ext>
            </a:extLst>
          </p:cNvPr>
          <p:cNvPicPr>
            <a:picLocks noChangeAspect="1"/>
          </p:cNvPicPr>
          <p:nvPr/>
        </p:nvPicPr>
        <p:blipFill>
          <a:blip r:embed="rId5"/>
          <a:stretch>
            <a:fillRect/>
          </a:stretch>
        </p:blipFill>
        <p:spPr>
          <a:xfrm>
            <a:off x="167341" y="1285840"/>
            <a:ext cx="4488329" cy="1789170"/>
          </a:xfrm>
          <a:prstGeom prst="rect">
            <a:avLst/>
          </a:prstGeom>
        </p:spPr>
      </p:pic>
      <p:pic>
        <p:nvPicPr>
          <p:cNvPr id="10" name="Picture 9">
            <a:extLst>
              <a:ext uri="{FF2B5EF4-FFF2-40B4-BE49-F238E27FC236}">
                <a16:creationId xmlns:a16="http://schemas.microsoft.com/office/drawing/2014/main" id="{72F113A2-E716-49F5-9CB5-6648D3FB60B7}"/>
              </a:ext>
            </a:extLst>
          </p:cNvPr>
          <p:cNvPicPr>
            <a:picLocks noChangeAspect="1"/>
          </p:cNvPicPr>
          <p:nvPr/>
        </p:nvPicPr>
        <p:blipFill>
          <a:blip r:embed="rId6"/>
          <a:stretch>
            <a:fillRect/>
          </a:stretch>
        </p:blipFill>
        <p:spPr>
          <a:xfrm>
            <a:off x="1981199" y="2369394"/>
            <a:ext cx="4918059" cy="1915106"/>
          </a:xfrm>
          <a:prstGeom prst="rect">
            <a:avLst/>
          </a:prstGeom>
        </p:spPr>
      </p:pic>
      <p:pic>
        <p:nvPicPr>
          <p:cNvPr id="11" name="Picture 10">
            <a:extLst>
              <a:ext uri="{FF2B5EF4-FFF2-40B4-BE49-F238E27FC236}">
                <a16:creationId xmlns:a16="http://schemas.microsoft.com/office/drawing/2014/main" id="{C2CE00C6-5D72-484E-8DC5-CC8811AFD9A8}"/>
              </a:ext>
            </a:extLst>
          </p:cNvPr>
          <p:cNvPicPr>
            <a:picLocks noChangeAspect="1"/>
          </p:cNvPicPr>
          <p:nvPr/>
        </p:nvPicPr>
        <p:blipFill>
          <a:blip r:embed="rId7"/>
          <a:stretch>
            <a:fillRect/>
          </a:stretch>
        </p:blipFill>
        <p:spPr>
          <a:xfrm>
            <a:off x="5449716" y="3598065"/>
            <a:ext cx="5560160" cy="2217041"/>
          </a:xfrm>
          <a:prstGeom prst="rect">
            <a:avLst/>
          </a:prstGeom>
        </p:spPr>
      </p:pic>
    </p:spTree>
    <p:extLst>
      <p:ext uri="{BB962C8B-B14F-4D97-AF65-F5344CB8AC3E}">
        <p14:creationId xmlns:p14="http://schemas.microsoft.com/office/powerpoint/2010/main" val="3291350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3195238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889288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391185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621990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en-US" kern="0" dirty="0"/>
              <a:t>Non-process-level XML files creation</a:t>
            </a:r>
          </a:p>
          <a:p>
            <a:r>
              <a:rPr lang="en-US" kern="0" dirty="0"/>
              <a:t>Paragraph and Text</a:t>
            </a:r>
            <a:endParaRPr lang="fr-FR" kern="0" dirty="0"/>
          </a:p>
          <a:p>
            <a:r>
              <a:rPr lang="fr-FR" kern="0" dirty="0"/>
              <a:t>RichTextEdit</a:t>
            </a:r>
          </a:p>
          <a:p>
            <a:r>
              <a:rPr lang="fr-FR" kern="0" dirty="0"/>
              <a:t>Web Viewer</a:t>
            </a:r>
          </a:p>
          <a:p>
            <a:r>
              <a:rPr lang="fr-FR" kern="0" dirty="0"/>
              <a:t>Distributed Mode</a:t>
            </a:r>
          </a:p>
          <a:p>
            <a:r>
              <a:rPr lang="fr-FR" kern="0" dirty="0"/>
              <a:t>Report Schema Transformation</a:t>
            </a:r>
          </a:p>
          <a:p>
            <a:r>
              <a:rPr lang="fr-FR" kern="0" dirty="0"/>
              <a:t>Template creation (if time allows)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1164836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120711-A1BB-4C01-A8EE-D9E3864BCF7F}"/>
              </a:ext>
            </a:extLst>
          </p:cNvPr>
          <p:cNvPicPr>
            <a:picLocks noChangeAspect="1"/>
          </p:cNvPicPr>
          <p:nvPr/>
        </p:nvPicPr>
        <p:blipFill>
          <a:blip r:embed="rId6"/>
          <a:stretch>
            <a:fillRect/>
          </a:stretch>
        </p:blipFill>
        <p:spPr>
          <a:xfrm>
            <a:off x="232744" y="2265788"/>
            <a:ext cx="5773609" cy="2658306"/>
          </a:xfrm>
          <a:prstGeom prst="rect">
            <a:avLst/>
          </a:prstGeom>
        </p:spPr>
      </p:pic>
      <p:pic>
        <p:nvPicPr>
          <p:cNvPr id="10" name="Picture 9">
            <a:extLst>
              <a:ext uri="{FF2B5EF4-FFF2-40B4-BE49-F238E27FC236}">
                <a16:creationId xmlns:a16="http://schemas.microsoft.com/office/drawing/2014/main" id="{8EB528BC-41AD-460B-8396-794026FA55D5}"/>
              </a:ext>
            </a:extLst>
          </p:cNvPr>
          <p:cNvPicPr>
            <a:picLocks noChangeAspect="1"/>
          </p:cNvPicPr>
          <p:nvPr/>
        </p:nvPicPr>
        <p:blipFill>
          <a:blip r:embed="rId7"/>
          <a:stretch>
            <a:fillRect/>
          </a:stretch>
        </p:blipFill>
        <p:spPr>
          <a:xfrm>
            <a:off x="6190634" y="2398427"/>
            <a:ext cx="5218532" cy="3333557"/>
          </a:xfrm>
          <a:prstGeom prst="rect">
            <a:avLst/>
          </a:prstGeom>
        </p:spPr>
      </p:pic>
    </p:spTree>
    <p:extLst>
      <p:ext uri="{BB962C8B-B14F-4D97-AF65-F5344CB8AC3E}">
        <p14:creationId xmlns:p14="http://schemas.microsoft.com/office/powerpoint/2010/main" val="261134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Review on technique used to </a:t>
            </a:r>
            <a:r>
              <a:rPr lang="en-US" kern="0" dirty="0"/>
              <a:t>c</a:t>
            </a:r>
            <a:r>
              <a:rPr lang="en-US" dirty="0"/>
              <a:t>reate a report template from an existing template</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Bonus: 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6"/>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templates files and rename them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A73A8B-A3B2-48DF-9DD3-838D03079210}"/>
              </a:ext>
            </a:extLst>
          </p:cNvPr>
          <p:cNvPicPr>
            <a:picLocks noChangeAspect="1"/>
          </p:cNvPicPr>
          <p:nvPr/>
        </p:nvPicPr>
        <p:blipFill>
          <a:blip r:embed="rId6"/>
          <a:stretch>
            <a:fillRect/>
          </a:stretch>
        </p:blipFill>
        <p:spPr>
          <a:xfrm>
            <a:off x="2383599" y="2180797"/>
            <a:ext cx="7424802" cy="355118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Open report template schema (RSD file)</a:t>
            </a:r>
          </a:p>
          <a:p>
            <a:pPr lvl="1"/>
            <a:r>
              <a:rPr lang="en-US" dirty="0"/>
              <a:t>Report template schema definition</a:t>
            </a:r>
          </a:p>
          <a:p>
            <a:pPr lvl="1"/>
            <a:r>
              <a:rPr lang="en-US" dirty="0"/>
              <a:t>Specifies the structure of fields and groups in a template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7294CD-F5AD-42A9-944D-B7A6B8334A55}"/>
              </a:ext>
            </a:extLst>
          </p:cNvPr>
          <p:cNvPicPr>
            <a:picLocks noChangeAspect="1"/>
          </p:cNvPicPr>
          <p:nvPr/>
        </p:nvPicPr>
        <p:blipFill>
          <a:blip r:embed="rId6"/>
          <a:stretch>
            <a:fillRect/>
          </a:stretch>
        </p:blipFill>
        <p:spPr>
          <a:xfrm>
            <a:off x="2534498" y="2728714"/>
            <a:ext cx="7793318" cy="2646125"/>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Organize report structure (put TemplateField objects under fields triggers)</a:t>
            </a:r>
          </a:p>
          <a:p>
            <a:pPr lvl="1"/>
            <a:r>
              <a:rPr lang="en-US" kern="0" dirty="0"/>
              <a:t>Embellish your report – structure should already be there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06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4/7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70D03-0AFC-4616-8697-73389D3749BD}"/>
              </a:ext>
            </a:extLst>
          </p:cNvPr>
          <p:cNvPicPr>
            <a:picLocks noChangeAspect="1"/>
          </p:cNvPicPr>
          <p:nvPr/>
        </p:nvPicPr>
        <p:blipFill>
          <a:blip r:embed="rId7"/>
          <a:stretch>
            <a:fillRect/>
          </a:stretch>
        </p:blipFill>
        <p:spPr>
          <a:xfrm>
            <a:off x="1372410" y="1881796"/>
            <a:ext cx="9723403" cy="3175999"/>
          </a:xfrm>
          <a:prstGeom prst="rect">
            <a:avLst/>
          </a:prstGeom>
        </p:spPr>
      </p:pic>
    </p:spTree>
    <p:extLst>
      <p:ext uri="{BB962C8B-B14F-4D97-AF65-F5344CB8AC3E}">
        <p14:creationId xmlns:p14="http://schemas.microsoft.com/office/powerpoint/2010/main" val="4228996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702239-9B91-49FD-A7C3-6AB73AB8F019}"/>
              </a:ext>
            </a:extLst>
          </p:cNvPr>
          <p:cNvPicPr>
            <a:picLocks noChangeAspect="1"/>
          </p:cNvPicPr>
          <p:nvPr/>
        </p:nvPicPr>
        <p:blipFill>
          <a:blip r:embed="rId7"/>
          <a:stretch>
            <a:fillRect/>
          </a:stretch>
        </p:blipFill>
        <p:spPr>
          <a:xfrm>
            <a:off x="703394" y="1656827"/>
            <a:ext cx="10785211" cy="3247473"/>
          </a:xfrm>
          <a:prstGeom prst="rect">
            <a:avLst/>
          </a:prstGeom>
        </p:spPr>
      </p:pic>
    </p:spTree>
    <p:extLst>
      <p:ext uri="{BB962C8B-B14F-4D97-AF65-F5344CB8AC3E}">
        <p14:creationId xmlns:p14="http://schemas.microsoft.com/office/powerpoint/2010/main" val="4002882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6/7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7" name="Picture 6">
            <a:extLst>
              <a:ext uri="{FF2B5EF4-FFF2-40B4-BE49-F238E27FC236}">
                <a16:creationId xmlns:a16="http://schemas.microsoft.com/office/drawing/2014/main" id="{0C948FEF-16EE-4F12-922B-45752B1560E0}"/>
              </a:ext>
            </a:extLst>
          </p:cNvPr>
          <p:cNvPicPr>
            <a:picLocks noChangeAspect="1"/>
          </p:cNvPicPr>
          <p:nvPr/>
        </p:nvPicPr>
        <p:blipFill>
          <a:blip r:embed="rId7"/>
          <a:stretch>
            <a:fillRect/>
          </a:stretch>
        </p:blipFill>
        <p:spPr>
          <a:xfrm>
            <a:off x="6811909" y="3006737"/>
            <a:ext cx="5102484" cy="3348171"/>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en-US" kern="0" dirty="0"/>
              <a:t>You can break apart complex designs into smaller reusable parts</a:t>
            </a:r>
          </a:p>
          <a:p>
            <a:pPr lvl="1"/>
            <a:r>
              <a:rPr lang="en-US" kern="0" dirty="0"/>
              <a:t>S</a:t>
            </a:r>
            <a:r>
              <a:rPr lang="en-US" dirty="0"/>
              <a:t>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6423353" y="2803911"/>
            <a:ext cx="5571766" cy="3686533"/>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6/7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Adapt your </a:t>
            </a:r>
            <a:r>
              <a:rPr lang="en-US" dirty="0" err="1"/>
              <a:t>png</a:t>
            </a:r>
            <a:r>
              <a:rPr lang="en-US" dirty="0"/>
              <a:t> files (optional)</a:t>
            </a:r>
          </a:p>
        </p:txBody>
      </p:sp>
      <p:pic>
        <p:nvPicPr>
          <p:cNvPr id="8" name="Picture 7">
            <a:extLst>
              <a:ext uri="{FF2B5EF4-FFF2-40B4-BE49-F238E27FC236}">
                <a16:creationId xmlns:a16="http://schemas.microsoft.com/office/drawing/2014/main" id="{03795B3F-3542-4051-967B-AF8CA86982C7}"/>
              </a:ext>
            </a:extLst>
          </p:cNvPr>
          <p:cNvPicPr>
            <a:picLocks noChangeAspect="1"/>
          </p:cNvPicPr>
          <p:nvPr/>
        </p:nvPicPr>
        <p:blipFill>
          <a:blip r:embed="rId7"/>
          <a:stretch>
            <a:fillRect/>
          </a:stretch>
        </p:blipFill>
        <p:spPr>
          <a:xfrm>
            <a:off x="3274799" y="1793409"/>
            <a:ext cx="5642401" cy="3657574"/>
          </a:xfrm>
          <a:prstGeom prst="rect">
            <a:avLst/>
          </a:prstGeom>
        </p:spPr>
      </p:pic>
    </p:spTree>
    <p:extLst>
      <p:ext uri="{BB962C8B-B14F-4D97-AF65-F5344CB8AC3E}">
        <p14:creationId xmlns:p14="http://schemas.microsoft.com/office/powerpoint/2010/main" val="3506436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7/7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endParaRPr lang="en-US" dirty="0"/>
          </a:p>
          <a:p>
            <a:r>
              <a:rPr lang="en-US" dirty="0"/>
              <a:t>Reload settings (Tools &gt; Specific Setup &gt; Reload)</a:t>
            </a:r>
          </a:p>
          <a:p>
            <a:endParaRPr lang="en-US" dirty="0"/>
          </a:p>
          <a:p>
            <a:endParaRPr lang="en-US" dirty="0"/>
          </a:p>
          <a:p>
            <a:pPr marL="0" indent="0">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DA113154-1688-4B89-9F33-0DDC2D90B15E}"/>
              </a:ext>
            </a:extLst>
          </p:cNvPr>
          <p:cNvPicPr>
            <a:picLocks noChangeAspect="1"/>
          </p:cNvPicPr>
          <p:nvPr/>
        </p:nvPicPr>
        <p:blipFill>
          <a:blip r:embed="rId6"/>
          <a:stretch>
            <a:fillRect/>
          </a:stretch>
        </p:blipFill>
        <p:spPr>
          <a:xfrm>
            <a:off x="3285238" y="2766989"/>
            <a:ext cx="7131242" cy="2964995"/>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a:t>
            </a:r>
          </a:p>
          <a:p>
            <a:pPr lvl="1"/>
            <a:r>
              <a:rPr lang="en-US" dirty="0">
                <a:hlinkClick r:id="rId7"/>
              </a:rPr>
              <a:t>generoreportwriter.com tutorials</a:t>
            </a:r>
            <a:endParaRPr lang="en-US" kern="0" dirty="0"/>
          </a:p>
        </p:txBody>
      </p:sp>
    </p:spTree>
    <p:extLst>
      <p:ext uri="{BB962C8B-B14F-4D97-AF65-F5344CB8AC3E}">
        <p14:creationId xmlns:p14="http://schemas.microsoft.com/office/powerpoint/2010/main" val="2637531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552850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260660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dirty="0"/>
              <a:t>You can now have a single design that has a model that is simple to code that can contains multiple grouped repetitions</a:t>
            </a:r>
          </a:p>
          <a:p>
            <a:pPr lvl="1"/>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New script provided to merge the master and </a:t>
            </a:r>
            <a:r>
              <a:rPr lang="en-US" kern="0" dirty="0" err="1">
                <a:latin typeface="Century Gothic"/>
              </a:rPr>
              <a:t>subreports</a:t>
            </a:r>
            <a:r>
              <a:rPr lang="en-US" kern="0" dirty="0">
                <a:latin typeface="Century Gothic"/>
              </a:rPr>
              <a:t> .</a:t>
            </a:r>
            <a:r>
              <a:rPr lang="en-US" kern="0" dirty="0" err="1">
                <a:latin typeface="Century Gothic"/>
              </a:rPr>
              <a:t>rdd</a:t>
            </a:r>
            <a:r>
              <a:rPr lang="en-US" kern="0" dirty="0">
                <a:latin typeface="Century Gothic"/>
              </a:rPr>
              <a:t> files into one to be passed to the report designer to produce one .4rp file</a:t>
            </a:r>
          </a:p>
          <a:p>
            <a:pPr lvl="1">
              <a:defRPr/>
            </a:pPr>
            <a:r>
              <a:rPr lang="en-US" dirty="0" err="1">
                <a:latin typeface="Century Gothic"/>
              </a:rPr>
              <a:t>gsconvertrdd</a:t>
            </a:r>
            <a:r>
              <a:rPr lang="en-US" dirty="0">
                <a:latin typeface="Century Gothic"/>
              </a:rPr>
              <a:t>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9615" y="3266033"/>
            <a:ext cx="8688994" cy="1499840"/>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Data View</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The Report Structure view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6113</TotalTime>
  <Words>3164</Words>
  <Application>Microsoft Office PowerPoint</Application>
  <PresentationFormat>Widescreen</PresentationFormat>
  <Paragraphs>481</Paragraphs>
  <Slides>54</Slides>
  <Notes>53</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Calibri</vt:lpstr>
      <vt:lpstr>Calibri Light</vt:lpstr>
      <vt:lpstr>Century Gothic</vt:lpstr>
      <vt:lpstr>Courier New</vt:lpstr>
      <vt:lpstr>StarSymbol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Laurent Galais</cp:lastModifiedBy>
  <cp:revision>84</cp:revision>
  <dcterms:created xsi:type="dcterms:W3CDTF">2019-09-09T22:20:50Z</dcterms:created>
  <dcterms:modified xsi:type="dcterms:W3CDTF">2019-10-02T04:58:24Z</dcterms:modified>
</cp:coreProperties>
</file>